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7" r:id="rId2"/>
  </p:sldMasterIdLst>
  <p:notesMasterIdLst>
    <p:notesMasterId r:id="rId7"/>
  </p:notesMasterIdLst>
  <p:handoutMasterIdLst>
    <p:handoutMasterId r:id="rId8"/>
  </p:handoutMasterIdLst>
  <p:sldIdLst>
    <p:sldId id="263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FF"/>
    <a:srgbClr val="FF99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1D618CC-037F-408B-B88B-D607E62ED9E8}" type="datetimeFigureOut">
              <a:rPr lang="en-US"/>
              <a:pPr>
                <a:defRPr/>
              </a:pPr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D18984B-7151-4E1E-86F1-C41039005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5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D7036B4-BB30-44C6-886E-E84E9E78ABC2}" type="datetimeFigureOut">
              <a:rPr lang="en-US"/>
              <a:pPr>
                <a:defRPr/>
              </a:pPr>
              <a:t>5/25/2018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AC7A47D-A82F-4CB7-9DA1-2F3A8A7D4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64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C072E6-C361-4D60-9C11-3EE744222AEE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2765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76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47DD068-A08A-4182-9D95-2EC8F8BF8FCF}" type="slidenum">
              <a:rPr lang="en-US" altLang="en-US"/>
              <a:pPr algn="r"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0DAF-0106-42E7-8714-7B8E9AD27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261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138BC-CF14-47F2-BC73-6CEDE41ED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7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0D3F3-0DDA-4F46-B7BF-5DCF300D0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11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105F3-09E6-4994-BA2A-70193B5EF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08031"/>
      </p:ext>
    </p:extLst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E94E1-A179-423C-A7B8-73C3478C1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41063"/>
      </p:ext>
    </p:extLst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7CD96-8EEA-42DA-A75F-DF7F1E183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25337"/>
      </p:ext>
    </p:extLst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22959-5549-40D0-A920-F2A2C6AB3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97365"/>
      </p:ext>
    </p:extLst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07A96-F6A2-49B9-A6D2-F20CF785D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79580"/>
      </p:ext>
    </p:extLst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5D172-2F27-4F6E-A6D7-434177006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63072"/>
      </p:ext>
    </p:extLst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A72DC-1498-4A86-95F6-2E55715D0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15623"/>
      </p:ext>
    </p:extLst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DD8DA-4F44-41B4-8FC3-81832CA02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93015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4D6CE-C5EE-45C9-989C-2AFB083A8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548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E0ADB-8109-4ACE-8A3D-5D35505C3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01485"/>
      </p:ext>
    </p:extLst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C7CE8-46CD-4B6C-9CBE-9157C3247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52587"/>
      </p:ext>
    </p:extLst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76FA4-6A79-4CBD-BD63-5ACAF8568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11990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AA728-B990-4DB9-A1CE-BBF27879B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29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96522-D297-43E3-A216-E331F260E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94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29055-FF11-4740-897B-2C3AFAE8D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1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96391-382B-4FA5-8EAA-99F2FFF7B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41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34E17-D61B-4668-8AAB-5A2367236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62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B10EC-6AE7-434D-BE0F-7BD841782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84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8C22C-928E-4433-9683-A6B044492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1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CB151D3-FA03-48A2-B13E-0D18C65F7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3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094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5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6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7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8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9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0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2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3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6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7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8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9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2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3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4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5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4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065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7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8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9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0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1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2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4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5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7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8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9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0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1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2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3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4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5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6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7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8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9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0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1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2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3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0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06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67D58D6-5891-48EA-8FC3-EE698E4520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ransition spd="med">
    <p:blinds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371600" y="381000"/>
            <a:ext cx="7772400" cy="1295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kern="0" smtClean="0">
                <a:solidFill>
                  <a:schemeClr val="accent2"/>
                </a:solidFill>
              </a:rPr>
              <a:t>Me llamo ____________      Clase 801</a:t>
            </a:r>
            <a:br>
              <a:rPr lang="en-US" altLang="en-US" sz="3200" kern="0" smtClean="0">
                <a:solidFill>
                  <a:schemeClr val="accent2"/>
                </a:solidFill>
              </a:rPr>
            </a:br>
            <a:r>
              <a:rPr lang="en-US" altLang="en-US" sz="3200" kern="0" smtClean="0">
                <a:solidFill>
                  <a:schemeClr val="accent2"/>
                </a:solidFill>
              </a:rPr>
              <a:t>La fecha es el 25 de mayo del 2018</a:t>
            </a:r>
            <a:endParaRPr lang="en-US" altLang="en-US" sz="3200" kern="0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600200"/>
            <a:ext cx="9144000" cy="4876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o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500">
                <a:solidFill>
                  <a:schemeClr val="tx2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p"/>
              <a:defRPr sz="2200">
                <a:solidFill>
                  <a:schemeClr val="tx2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2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9pPr>
          </a:lstStyle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b="1" kern="0" smtClean="0">
                <a:solidFill>
                  <a:srgbClr val="FF33CC"/>
                </a:solidFill>
              </a:rPr>
              <a:t>Propósito # 90:</a:t>
            </a:r>
            <a:r>
              <a:rPr lang="es-ES_tradnl" altLang="en-US" sz="2400" kern="0" smtClean="0">
                <a:solidFill>
                  <a:srgbClr val="FF33CC"/>
                </a:solidFill>
              </a:rPr>
              <a:t> </a:t>
            </a:r>
            <a:r>
              <a:rPr lang="es-ES_tradnl" altLang="en-US" sz="2400" kern="0" smtClean="0">
                <a:solidFill>
                  <a:schemeClr val="tx1"/>
                </a:solidFill>
              </a:rPr>
              <a:t>¿Cómo practicamos los verbos Saber y Conocer para el QUIZ 4/5: CAP. 9 del MARTES?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i="1" kern="0" smtClean="0">
                <a:solidFill>
                  <a:srgbClr val="7030A0"/>
                </a:solidFill>
              </a:rPr>
              <a:t>L.O: to review the differences between SABER &amp; CONOCER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b="1" kern="0" smtClean="0">
                <a:solidFill>
                  <a:srgbClr val="FF33CC"/>
                </a:solidFill>
              </a:rPr>
              <a:t>Actividad Inicial:</a:t>
            </a:r>
            <a:r>
              <a:rPr lang="es-ES_tradnl" altLang="en-US" sz="2400" kern="0" smtClean="0">
                <a:solidFill>
                  <a:srgbClr val="FF33CC"/>
                </a:solidFill>
              </a:rPr>
              <a:t> </a:t>
            </a:r>
            <a:r>
              <a:rPr lang="es-ES_tradnl" altLang="en-US" sz="2400" kern="0" smtClean="0">
                <a:solidFill>
                  <a:srgbClr val="FF0000"/>
                </a:solidFill>
              </a:rPr>
              <a:t>QUIZ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s-ES_tradnl" altLang="en-US" sz="2400" kern="0" smtClean="0">
                <a:solidFill>
                  <a:schemeClr val="tx1"/>
                </a:solidFill>
              </a:rPr>
              <a:t>Copia y completa con la forma correcta de </a:t>
            </a:r>
            <a:r>
              <a:rPr lang="es-ES_tradnl" altLang="en-US" sz="2400" b="1" kern="0" smtClean="0">
                <a:solidFill>
                  <a:srgbClr val="00CC00"/>
                </a:solidFill>
              </a:rPr>
              <a:t>Saber</a:t>
            </a:r>
            <a:r>
              <a:rPr lang="es-ES_tradnl" altLang="en-US" sz="2400" kern="0" smtClean="0">
                <a:solidFill>
                  <a:schemeClr val="tx1"/>
                </a:solidFill>
              </a:rPr>
              <a:t> o </a:t>
            </a:r>
            <a:r>
              <a:rPr lang="es-ES_tradnl" altLang="en-US" sz="2400" b="1" kern="0" smtClean="0">
                <a:solidFill>
                  <a:srgbClr val="FF9900"/>
                </a:solidFill>
              </a:rPr>
              <a:t>Conocer</a:t>
            </a:r>
            <a:r>
              <a:rPr lang="es-ES_tradnl" altLang="en-US" sz="2400" kern="0" smtClean="0">
                <a:solidFill>
                  <a:schemeClr val="tx1"/>
                </a:solidFill>
              </a:rPr>
              <a:t>: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Norma _________ mucho del arte.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Yo __________ a Norma, ella es mi amiga.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Nosotros ___________el arte de Picasso y queremos ir a un museo a ver sus pinturas.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¿_________ tú como ir al museo de arte?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Yo no____ como ir, pero ¿__________ tú a Belinda y Ernesto?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Ellos si  __________ como ir al museo al museo de arte.</a:t>
            </a:r>
            <a:endParaRPr lang="es-ES_tradnl" altLang="en-US" sz="240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70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762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563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09600" y="990600"/>
            <a:ext cx="7772400" cy="4114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B050"/>
                </a:solidFill>
              </a:rPr>
              <a:t>I- </a:t>
            </a:r>
            <a:r>
              <a:rPr lang="en-US" b="1" dirty="0" smtClean="0">
                <a:solidFill>
                  <a:srgbClr val="0070C0"/>
                </a:solidFill>
              </a:rPr>
              <a:t>Spot the word that is NOT a form of saber or </a:t>
            </a:r>
            <a:r>
              <a:rPr lang="en-US" b="1" dirty="0" err="1" smtClean="0">
                <a:solidFill>
                  <a:srgbClr val="0070C0"/>
                </a:solidFill>
              </a:rPr>
              <a:t>conocer</a:t>
            </a:r>
            <a:r>
              <a:rPr lang="en-US" b="1" dirty="0" smtClean="0">
                <a:solidFill>
                  <a:srgbClr val="0070C0"/>
                </a:solidFill>
              </a:rPr>
              <a:t>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dirty="0" err="1" smtClean="0">
                <a:solidFill>
                  <a:srgbClr val="0070C0"/>
                </a:solidFill>
              </a:rPr>
              <a:t>sabes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err="1" smtClean="0">
                <a:solidFill>
                  <a:srgbClr val="0070C0"/>
                </a:solidFill>
              </a:rPr>
              <a:t>conozco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err="1" smtClean="0">
                <a:solidFill>
                  <a:srgbClr val="0070C0"/>
                </a:solidFill>
              </a:rPr>
              <a:t>conocemos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90600" y="4038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990600" y="30480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0070C0"/>
                </a:solidFill>
              </a:rPr>
              <a:t>sabo</a:t>
            </a:r>
          </a:p>
        </p:txBody>
      </p:sp>
      <p:sp>
        <p:nvSpPr>
          <p:cNvPr id="21510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57200" y="4114800"/>
            <a:ext cx="87630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en-US" b="1">
                <a:solidFill>
                  <a:srgbClr val="00B050"/>
                </a:solidFill>
              </a:rPr>
              <a:t>II- </a:t>
            </a:r>
            <a:r>
              <a:rPr lang="en-US" altLang="en-US" b="1">
                <a:solidFill>
                  <a:srgbClr val="0070C0"/>
                </a:solidFill>
              </a:rPr>
              <a:t>How do you say “</a:t>
            </a:r>
            <a:r>
              <a:rPr lang="en-US" altLang="en-US" b="1" i="1">
                <a:solidFill>
                  <a:srgbClr val="0070C0"/>
                </a:solidFill>
              </a:rPr>
              <a:t>I know Spanish.”</a:t>
            </a:r>
            <a:r>
              <a:rPr lang="en-US" altLang="en-US" b="1">
                <a:solidFill>
                  <a:srgbClr val="0070C0"/>
                </a:solidFill>
              </a:rPr>
              <a:t>? (include pronoun)</a:t>
            </a:r>
            <a:r>
              <a:rPr lang="en-US" altLang="en-US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381000" y="76200"/>
            <a:ext cx="8534400" cy="6400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B050"/>
                </a:solidFill>
              </a:rPr>
              <a:t>III- </a:t>
            </a:r>
            <a:r>
              <a:rPr lang="en-US" b="1" dirty="0" smtClean="0">
                <a:solidFill>
                  <a:srgbClr val="0070C0"/>
                </a:solidFill>
              </a:rPr>
              <a:t>What is a good way to remember when to use </a:t>
            </a:r>
            <a:r>
              <a:rPr lang="en-US" b="1" i="1" dirty="0" smtClean="0">
                <a:solidFill>
                  <a:srgbClr val="0070C0"/>
                </a:solidFill>
              </a:rPr>
              <a:t>SABER</a:t>
            </a:r>
            <a:r>
              <a:rPr lang="en-US" b="1" dirty="0" smtClean="0">
                <a:solidFill>
                  <a:srgbClr val="0070C0"/>
                </a:solidFill>
              </a:rPr>
              <a:t>?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70C0"/>
                </a:solidFill>
              </a:rPr>
              <a:t>	a. used for knowing places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b. used for knowing people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c. used for things that can be learned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err="1" smtClean="0">
                <a:solidFill>
                  <a:srgbClr val="0070C0"/>
                </a:solidFill>
              </a:rPr>
              <a:t>d.used</a:t>
            </a:r>
            <a:r>
              <a:rPr lang="en-US" b="1" dirty="0" smtClean="0">
                <a:solidFill>
                  <a:srgbClr val="0070C0"/>
                </a:solidFill>
              </a:rPr>
              <a:t> for knowing languages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B050"/>
                </a:solidFill>
              </a:rPr>
              <a:t>IV-</a:t>
            </a:r>
            <a:r>
              <a:rPr lang="en-US" b="1" dirty="0" smtClean="0">
                <a:solidFill>
                  <a:srgbClr val="0070C0"/>
                </a:solidFill>
              </a:rPr>
              <a:t>How do you say “</a:t>
            </a:r>
            <a:r>
              <a:rPr lang="en-US" b="1" i="1" dirty="0" smtClean="0">
                <a:solidFill>
                  <a:srgbClr val="0070C0"/>
                </a:solidFill>
              </a:rPr>
              <a:t>I know her well”</a:t>
            </a:r>
            <a:r>
              <a:rPr lang="en-US" b="1" dirty="0" smtClean="0">
                <a:solidFill>
                  <a:srgbClr val="0070C0"/>
                </a:solidFill>
              </a:rPr>
              <a:t>?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70C0"/>
                </a:solidFill>
              </a:rPr>
              <a:t>   La </a:t>
            </a:r>
            <a:r>
              <a:rPr lang="en-US" b="1" dirty="0" err="1" smtClean="0">
                <a:solidFill>
                  <a:srgbClr val="0070C0"/>
                </a:solidFill>
              </a:rPr>
              <a:t>conozco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bien</a:t>
            </a:r>
            <a:r>
              <a:rPr lang="en-US" b="1" dirty="0" smtClean="0">
                <a:solidFill>
                  <a:srgbClr val="0070C0"/>
                </a:solidFill>
              </a:rPr>
              <a:t>	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La </a:t>
            </a:r>
            <a:r>
              <a:rPr lang="en-US" b="1" dirty="0" err="1" smtClean="0">
                <a:solidFill>
                  <a:srgbClr val="0070C0"/>
                </a:solidFill>
              </a:rPr>
              <a:t>sé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bien</a:t>
            </a:r>
            <a:endParaRPr lang="en-US" b="1" dirty="0" smtClean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B050"/>
                </a:solidFill>
              </a:rPr>
              <a:t>V- </a:t>
            </a:r>
            <a:r>
              <a:rPr lang="en-US" b="1" dirty="0" smtClean="0">
                <a:solidFill>
                  <a:srgbClr val="0070C0"/>
                </a:solidFill>
              </a:rPr>
              <a:t>How do you say “</a:t>
            </a:r>
            <a:r>
              <a:rPr lang="en-US" b="1" i="1" dirty="0" smtClean="0">
                <a:solidFill>
                  <a:srgbClr val="0070C0"/>
                </a:solidFill>
              </a:rPr>
              <a:t>we know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i="1" dirty="0" smtClean="0">
                <a:solidFill>
                  <a:srgbClr val="0070C0"/>
                </a:solidFill>
              </a:rPr>
              <a:t>Laura” </a:t>
            </a:r>
            <a:r>
              <a:rPr lang="en-US" b="1" dirty="0" smtClean="0">
                <a:solidFill>
                  <a:srgbClr val="0070C0"/>
                </a:solidFill>
              </a:rPr>
              <a:t>when you are talking about being familiar with her?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C:\Documents and Settings\Meli\Local Settings\Temporary Internet Files\Content.IE5\EAOZIRK7\MCj0432617000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67"/>
          <a:stretch>
            <a:fillRect/>
          </a:stretch>
        </p:blipFill>
        <p:spPr bwMode="auto">
          <a:xfrm>
            <a:off x="7620000" y="5029200"/>
            <a:ext cx="1524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3600" y="457200"/>
            <a:ext cx="7010400" cy="1295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n-US" sz="4800" dirty="0" err="1" smtClean="0">
                <a:solidFill>
                  <a:srgbClr val="FF0000"/>
                </a:solidFill>
              </a:rPr>
              <a:t>Práctica</a:t>
            </a:r>
            <a:r>
              <a:rPr lang="en-US" sz="4800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4294967295"/>
          </p:nvPr>
        </p:nvSpPr>
        <p:spPr>
          <a:xfrm>
            <a:off x="0" y="1600200"/>
            <a:ext cx="8763000" cy="49530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i="1" dirty="0" smtClean="0"/>
              <a:t>Copia y completa con Saber o conocer.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dirty="0" smtClean="0"/>
              <a:t>Yo ____________a </a:t>
            </a:r>
            <a:r>
              <a:rPr lang="es-ES_tradnl" dirty="0" err="1" smtClean="0"/>
              <a:t>Nia</a:t>
            </a:r>
            <a:r>
              <a:rPr lang="es-ES_tradnl" dirty="0" smtClean="0"/>
              <a:t>. Somos muy amigas.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dirty="0" smtClean="0"/>
              <a:t>Busco mi cuaderno. ¿_________ usted dónde está?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dirty="0" smtClean="0"/>
              <a:t>Tengo que llamar a Julia. ¿__________ (tú) su número de teléfono?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dirty="0" smtClean="0"/>
              <a:t>Luis es inteligente. ____________hablar español.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dirty="0" smtClean="0"/>
              <a:t>¿Quieren hablar bien el español? Es necesario ___________ los verbos irregulares.</a:t>
            </a:r>
            <a:br>
              <a:rPr lang="es-ES_tradnl" dirty="0" smtClean="0"/>
            </a:br>
            <a:endParaRPr lang="es-ES_tradnl" dirty="0" smtClean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692275" y="1971675"/>
            <a:ext cx="175101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0070C0"/>
                </a:solidFill>
              </a:rPr>
              <a:t> conozco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953000" y="2476500"/>
            <a:ext cx="10683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0070C0"/>
                </a:solidFill>
              </a:rPr>
              <a:t>Sabe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021388" y="3276600"/>
            <a:ext cx="135731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0070C0"/>
                </a:solidFill>
              </a:rPr>
              <a:t> Sabes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953000" y="4221163"/>
            <a:ext cx="11303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0070C0"/>
                </a:solidFill>
              </a:rPr>
              <a:t> sabe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48000" y="5476875"/>
            <a:ext cx="117951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0070C0"/>
                </a:solidFill>
              </a:rPr>
              <a:t>saber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Cascade">
  <a:themeElements>
    <a:clrScheme name="Cascade 9">
      <a:dk1>
        <a:srgbClr val="000000"/>
      </a:dk1>
      <a:lt1>
        <a:srgbClr val="FFFFFF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FFFFFF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aph paper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2750</TotalTime>
  <Words>240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Cascade</vt:lpstr>
      <vt:lpstr>graph paper</vt:lpstr>
      <vt:lpstr>PowerPoint Presentation</vt:lpstr>
      <vt:lpstr>Practica</vt:lpstr>
      <vt:lpstr>PowerPoint Presentation</vt:lpstr>
      <vt:lpstr>Práctica: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       Clase 7 IM La fecha es el 17 de noviembre del 2011</dc:title>
  <dc:creator>Helen Zumaeta</dc:creator>
  <cp:lastModifiedBy>Helen Zumaeta</cp:lastModifiedBy>
  <cp:revision>31</cp:revision>
  <cp:lastPrinted>2013-04-12T14:58:04Z</cp:lastPrinted>
  <dcterms:created xsi:type="dcterms:W3CDTF">2011-11-18T23:18:01Z</dcterms:created>
  <dcterms:modified xsi:type="dcterms:W3CDTF">2018-05-25T20:51:58Z</dcterms:modified>
</cp:coreProperties>
</file>